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4"/>
  </p:notesMasterIdLst>
  <p:handoutMasterIdLst>
    <p:handoutMasterId r:id="rId15"/>
  </p:handoutMasterIdLst>
  <p:sldIdLst>
    <p:sldId id="547" r:id="rId2"/>
    <p:sldId id="550" r:id="rId3"/>
    <p:sldId id="558" r:id="rId4"/>
    <p:sldId id="718" r:id="rId5"/>
    <p:sldId id="719" r:id="rId6"/>
    <p:sldId id="691" r:id="rId7"/>
    <p:sldId id="713" r:id="rId8"/>
    <p:sldId id="714" r:id="rId9"/>
    <p:sldId id="562" r:id="rId10"/>
    <p:sldId id="554" r:id="rId11"/>
    <p:sldId id="552" r:id="rId12"/>
    <p:sldId id="553" r:id="rId13"/>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102" d="100"/>
          <a:sy n="102" d="100"/>
        </p:scale>
        <p:origin x="-97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3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Dynamic allocation of arrays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Dynamic allocation</a:t>
            </a:r>
            <a:br>
              <a:rPr lang="en-CA" dirty="0" smtClean="0"/>
            </a:br>
            <a:r>
              <a:rPr lang="en-CA" dirty="0" smtClean="0"/>
              <a:t>of arrays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387"/>
    </mc:Choice>
    <mc:Fallback>
      <p:transition spd="slow" advTm="1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https://en.wikipedia.org/wiki/New_and_delete_(C++)</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098"/>
    </mc:Choice>
    <mc:Fallback>
      <p:transition spd="slow" advTm="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948"/>
    </mc:Choice>
    <mc:Fallback>
      <p:transition spd="slow" advTm="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048"/>
    </mc:Choice>
    <mc:Fallback>
      <p:transition spd="slow" advTm="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Allocate, access and manipulate, and deallocate arrays</a:t>
            </a:r>
            <a:endParaRPr lang="en-CA" dirty="0" smtClean="0"/>
          </a:p>
          <a:p>
            <a:pPr lvl="1"/>
            <a:r>
              <a:rPr lang="en-CA" dirty="0" smtClean="0"/>
              <a:t>Learn how to use initialization and understand the costs</a:t>
            </a:r>
          </a:p>
          <a:p>
            <a:pPr lvl="1"/>
            <a:r>
              <a:rPr lang="en-CA" dirty="0" smtClean="0"/>
              <a:t>Learn what happens when allocations fail</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1663"/>
    </mc:Choice>
    <mc:Fallback>
      <p:transition spd="slow" advTm="2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Allocating instances of a type</a:t>
            </a:r>
            <a:endParaRPr lang="en-CA" dirty="0"/>
          </a:p>
        </p:txBody>
      </p:sp>
      <p:sp>
        <p:nvSpPr>
          <p:cNvPr id="3" name="Content Placeholder 2"/>
          <p:cNvSpPr>
            <a:spLocks noGrp="1"/>
          </p:cNvSpPr>
          <p:nvPr>
            <p:ph idx="1"/>
          </p:nvPr>
        </p:nvSpPr>
        <p:spPr/>
        <p:txBody>
          <a:bodyPr/>
          <a:lstStyle/>
          <a:p>
            <a:r>
              <a:rPr lang="en-CA" dirty="0" smtClean="0"/>
              <a:t>In the last topic, we allocated instances of a type:</a:t>
            </a:r>
            <a:endParaRPr lang="en-CA" dirty="0"/>
          </a:p>
          <a:p>
            <a:pPr marL="800100" lvl="2" indent="0">
              <a:buNone/>
            </a:pP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main() </a:t>
            </a:r>
            <a:r>
              <a:rPr lang="en-CA" sz="1600" dirty="0" smtClean="0">
                <a:latin typeface="Consolas" panose="020B0609020204030204" pitchFamily="49" charset="0"/>
                <a:cs typeface="Consolas" panose="020B0609020204030204" pitchFamily="49" charset="0"/>
              </a:rPr>
              <a:t>{</a:t>
            </a:r>
          </a:p>
          <a:p>
            <a:pPr marL="800100" lvl="2" indent="0">
              <a:buNone/>
            </a:pP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new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{91} };</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t>
            </a:r>
            <a:r>
              <a:rPr lang="en-US" sz="1600" dirty="0" err="1" smtClean="0">
                <a:latin typeface="Consolas" panose="020B0609020204030204" pitchFamily="49" charset="0"/>
                <a:cs typeface="Consolas" panose="020B0609020204030204" pitchFamily="49" charset="0"/>
              </a:rPr>
              <a:t>p_int</a:t>
            </a:r>
            <a:r>
              <a:rPr lang="en-US" sz="1600" dirty="0" smtClean="0">
                <a:latin typeface="Consolas" panose="020B0609020204030204" pitchFamily="49" charset="0"/>
                <a:cs typeface="Consolas" panose="020B0609020204030204" pitchFamily="49" charset="0"/>
              </a:rPr>
              <a:t>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t>
            </a:r>
            <a:r>
              <a:rPr lang="en-US" sz="1600" dirty="0" err="1" smtClean="0">
                <a:latin typeface="Consolas" panose="020B0609020204030204" pitchFamily="49" charset="0"/>
                <a:cs typeface="Consolas" panose="020B0609020204030204" pitchFamily="49" charset="0"/>
              </a:rPr>
              <a:t>p_int</a:t>
            </a:r>
            <a:r>
              <a:rPr lang="en-US" sz="1600" dirty="0" smtClean="0">
                <a:latin typeface="Consolas" panose="020B0609020204030204" pitchFamily="49" charset="0"/>
                <a:cs typeface="Consolas" panose="020B0609020204030204" pitchFamily="49" charset="0"/>
              </a:rPr>
              <a:t>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p_int</a:t>
            </a:r>
            <a:r>
              <a:rPr lang="en-US" sz="1600" dirty="0" smtClean="0">
                <a:latin typeface="Consolas" panose="020B0609020204030204" pitchFamily="49" charset="0"/>
                <a:cs typeface="Consolas" panose="020B0609020204030204" pitchFamily="49" charset="0"/>
              </a:rPr>
              <a:t> = 7;</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t>
            </a:r>
            <a:r>
              <a:rPr lang="en-US" sz="1600" dirty="0" err="1" smtClean="0">
                <a:latin typeface="Consolas" panose="020B0609020204030204" pitchFamily="49" charset="0"/>
                <a:cs typeface="Consolas" panose="020B0609020204030204" pitchFamily="49" charset="0"/>
              </a:rPr>
              <a:t>p_int</a:t>
            </a:r>
            <a:r>
              <a:rPr lang="en-US" sz="1600" dirty="0" smtClean="0">
                <a:latin typeface="Consolas" panose="020B0609020204030204" pitchFamily="49" charset="0"/>
                <a:cs typeface="Consolas" panose="020B0609020204030204" pitchFamily="49" charset="0"/>
              </a:rPr>
              <a:t> + 1)*(*</a:t>
            </a:r>
            <a:r>
              <a:rPr lang="en-US" sz="1600" dirty="0" err="1" smtClean="0">
                <a:latin typeface="Consolas" panose="020B0609020204030204" pitchFamily="49" charset="0"/>
                <a:cs typeface="Consolas" panose="020B0609020204030204" pitchFamily="49" charset="0"/>
              </a:rPr>
              <a:t>p_int</a:t>
            </a:r>
            <a:r>
              <a:rPr lang="en-US" sz="1600" dirty="0" smtClean="0">
                <a:latin typeface="Consolas" panose="020B0609020204030204" pitchFamily="49" charset="0"/>
                <a:cs typeface="Consolas" panose="020B0609020204030204" pitchFamily="49" charset="0"/>
              </a:rPr>
              <a:t> - 1))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endParaRPr lang="en-US" sz="1600" dirty="0">
              <a:latin typeface="Consolas" panose="020B0609020204030204" pitchFamily="49" charset="0"/>
              <a:cs typeface="Consolas" panose="020B0609020204030204" pitchFamily="49" charset="0"/>
            </a:endParaRPr>
          </a:p>
          <a:p>
            <a:pPr marL="800100" lvl="2" indent="0">
              <a:buNone/>
            </a:pP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delete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nullptr;</a:t>
            </a:r>
            <a:endParaRPr lang="en-CA" sz="1600" dirty="0">
              <a:latin typeface="Consolas" panose="020B0609020204030204" pitchFamily="49" charset="0"/>
              <a:cs typeface="Consolas" panose="020B0609020204030204" pitchFamily="49" charset="0"/>
            </a:endParaRP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return 0;</a:t>
            </a:r>
          </a:p>
          <a:p>
            <a:pPr marL="800100" lvl="2"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5" name="TextBox 4"/>
          <p:cNvSpPr txBox="1"/>
          <p:nvPr/>
        </p:nvSpPr>
        <p:spPr>
          <a:xfrm>
            <a:off x="4788024" y="4653136"/>
            <a:ext cx="2018501" cy="1323439"/>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0x39b04ff8</a:t>
            </a:r>
            <a:endParaRPr lang="en-CA" sz="2000" dirty="0" smtClean="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91</a:t>
            </a:r>
          </a:p>
          <a:p>
            <a:r>
              <a:rPr lang="en-US" sz="2000" dirty="0">
                <a:solidFill>
                  <a:srgbClr val="0070C0"/>
                </a:solidFill>
                <a:latin typeface="Consolas" panose="020B0609020204030204" pitchFamily="49" charset="0"/>
                <a:cs typeface="Consolas" panose="020B0609020204030204" pitchFamily="49" charset="0"/>
              </a:rPr>
              <a:t> </a:t>
            </a:r>
            <a:r>
              <a:rPr lang="en-US" sz="2000" dirty="0" smtClean="0">
                <a:solidFill>
                  <a:srgbClr val="0070C0"/>
                </a:solidFill>
                <a:latin typeface="Consolas" panose="020B0609020204030204" pitchFamily="49" charset="0"/>
                <a:cs typeface="Consolas" panose="020B0609020204030204" pitchFamily="49" charset="0"/>
              </a:rPr>
              <a:t>  42</a:t>
            </a:r>
            <a:endParaRPr lang="en-CA" sz="2000" dirty="0">
              <a:solidFill>
                <a:srgbClr val="0070C0"/>
              </a:solidFill>
              <a:latin typeface="Consolas" panose="020B0609020204030204" pitchFamily="49" charset="0"/>
              <a:cs typeface="Consolas" panose="020B0609020204030204" pitchFamily="49" charset="0"/>
            </a:endParaRPr>
          </a:p>
        </p:txBody>
      </p:sp>
      <p:sp>
        <p:nvSpPr>
          <p:cNvPr id="6" name="Rounded Rectangle 5"/>
          <p:cNvSpPr/>
          <p:nvPr/>
        </p:nvSpPr>
        <p:spPr>
          <a:xfrm>
            <a:off x="1710342" y="2822990"/>
            <a:ext cx="3797762"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10342" y="3111022"/>
            <a:ext cx="3797762"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710342" y="3399054"/>
            <a:ext cx="1421498"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710342" y="3705748"/>
            <a:ext cx="6174026"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710342" y="4291143"/>
            <a:ext cx="2141578" cy="6500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701011" y="2267541"/>
            <a:ext cx="3015005"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139787"/>
    </mc:Choice>
    <mc:Fallback>
      <p:transition spd="slow" advTm="13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2"/>
                </p:tgtEl>
              </p:cMediaNode>
            </p:audio>
          </p:childTnLst>
        </p:cTn>
      </p:par>
    </p:tnLst>
    <p:bldLst>
      <p:bldP spid="5" grpId="0"/>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Allocating an array</a:t>
            </a:r>
            <a:endParaRPr lang="en-CA" dirty="0"/>
          </a:p>
        </p:txBody>
      </p:sp>
      <p:sp>
        <p:nvSpPr>
          <p:cNvPr id="3" name="Content Placeholder 2"/>
          <p:cNvSpPr>
            <a:spLocks noGrp="1"/>
          </p:cNvSpPr>
          <p:nvPr>
            <p:ph idx="1"/>
          </p:nvPr>
        </p:nvSpPr>
        <p:spPr>
          <a:xfrm>
            <a:off x="457200" y="1600200"/>
            <a:ext cx="8853754" cy="4525963"/>
          </a:xfrm>
        </p:spPr>
        <p:txBody>
          <a:bodyPr/>
          <a:lstStyle/>
          <a:p>
            <a:r>
              <a:rPr lang="en-CA" dirty="0" smtClean="0"/>
              <a:t>How do we allocate and deallocate arrays?</a:t>
            </a:r>
            <a:endParaRPr lang="en-CA" dirty="0"/>
          </a:p>
          <a:p>
            <a:pPr marL="800100" lvl="2" indent="0">
              <a:buNone/>
            </a:pP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main() </a:t>
            </a:r>
            <a:r>
              <a:rPr lang="en-CA" sz="1600" dirty="0" smtClean="0">
                <a:latin typeface="Consolas" panose="020B0609020204030204" pitchFamily="49" charset="0"/>
                <a:cs typeface="Consolas" panose="020B0609020204030204" pitchFamily="49" charset="0"/>
              </a:rPr>
              <a:t>{</a:t>
            </a:r>
          </a:p>
          <a:p>
            <a:pPr marL="800100" lvl="2" indent="0">
              <a:buNone/>
            </a:pP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*array{ new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[100]{} };</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array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array[19]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array[19] = 2;</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cout</a:t>
            </a:r>
            <a:r>
              <a:rPr lang="en-US" sz="1600" dirty="0" smtClean="0">
                <a:latin typeface="Consolas" panose="020B0609020204030204" pitchFamily="49" charset="0"/>
                <a:cs typeface="Consolas" panose="020B0609020204030204" pitchFamily="49" charset="0"/>
              </a:rPr>
              <a:t> &lt;&lt; (7*array[19]*(array[19] + 1)) &lt;&lt;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endl</a:t>
            </a:r>
            <a:r>
              <a:rPr lang="en-US" sz="1600" dirty="0" smtClean="0">
                <a:latin typeface="Consolas" panose="020B0609020204030204" pitchFamily="49" charset="0"/>
                <a:cs typeface="Consolas" panose="020B0609020204030204" pitchFamily="49" charset="0"/>
              </a:rPr>
              <a:t>;</a:t>
            </a:r>
            <a:endParaRPr lang="en-US" sz="1600" dirty="0">
              <a:latin typeface="Consolas" panose="020B0609020204030204" pitchFamily="49" charset="0"/>
              <a:cs typeface="Consolas" panose="020B0609020204030204" pitchFamily="49" charset="0"/>
            </a:endParaRPr>
          </a:p>
          <a:p>
            <a:pPr marL="800100" lvl="2" indent="0">
              <a:buNone/>
            </a:pP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delete[] array;</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array </a:t>
            </a:r>
            <a:r>
              <a:rPr lang="en-CA" sz="1600" dirty="0" smtClean="0">
                <a:latin typeface="Consolas" panose="020B0609020204030204" pitchFamily="49" charset="0"/>
                <a:cs typeface="Consolas" panose="020B0609020204030204" pitchFamily="49" charset="0"/>
              </a:rPr>
              <a:t>= nullptr;</a:t>
            </a:r>
            <a:endParaRPr lang="en-CA" sz="1600" dirty="0">
              <a:latin typeface="Consolas" panose="020B0609020204030204" pitchFamily="49" charset="0"/>
              <a:cs typeface="Consolas" panose="020B0609020204030204" pitchFamily="49" charset="0"/>
            </a:endParaRP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return 0;</a:t>
            </a:r>
          </a:p>
          <a:p>
            <a:pPr marL="800100" lvl="2" indent="0">
              <a:buNone/>
            </a:pP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6" name="TextBox 5"/>
          <p:cNvSpPr txBox="1"/>
          <p:nvPr/>
        </p:nvSpPr>
        <p:spPr>
          <a:xfrm>
            <a:off x="4644008" y="4437112"/>
            <a:ext cx="2018501" cy="1323439"/>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0x1e93bd70</a:t>
            </a:r>
            <a:endParaRPr lang="en-CA" sz="2000" dirty="0" smtClean="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a:t>
            </a:r>
          </a:p>
          <a:p>
            <a:r>
              <a:rPr lang="en-US" sz="2000" dirty="0">
                <a:solidFill>
                  <a:srgbClr val="0070C0"/>
                </a:solidFill>
                <a:latin typeface="Consolas" panose="020B0609020204030204" pitchFamily="49" charset="0"/>
                <a:cs typeface="Consolas" panose="020B0609020204030204" pitchFamily="49" charset="0"/>
              </a:rPr>
              <a:t> </a:t>
            </a:r>
            <a:r>
              <a:rPr lang="en-US" sz="2000" dirty="0" smtClean="0">
                <a:solidFill>
                  <a:srgbClr val="0070C0"/>
                </a:solidFill>
                <a:latin typeface="Consolas" panose="020B0609020204030204" pitchFamily="49" charset="0"/>
                <a:cs typeface="Consolas" panose="020B0609020204030204" pitchFamily="49" charset="0"/>
              </a:rPr>
              <a:t>  42</a:t>
            </a:r>
            <a:endParaRPr lang="en-CA" sz="2000" dirty="0">
              <a:solidFill>
                <a:srgbClr val="0070C0"/>
              </a:solidFill>
              <a:latin typeface="Consolas" panose="020B0609020204030204" pitchFamily="49" charset="0"/>
              <a:cs typeface="Consolas" panose="020B0609020204030204" pitchFamily="49" charset="0"/>
            </a:endParaRPr>
          </a:p>
        </p:txBody>
      </p:sp>
      <p:sp>
        <p:nvSpPr>
          <p:cNvPr id="8" name="Rounded Rectangle 7"/>
          <p:cNvSpPr/>
          <p:nvPr/>
        </p:nvSpPr>
        <p:spPr>
          <a:xfrm>
            <a:off x="1710342" y="2822990"/>
            <a:ext cx="4085794"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710342" y="3111022"/>
            <a:ext cx="4085794"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710342" y="3399054"/>
            <a:ext cx="1709530"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710342" y="3705748"/>
            <a:ext cx="6390050"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710342" y="4291143"/>
            <a:ext cx="2141578" cy="6500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701011" y="2267541"/>
            <a:ext cx="3375045" cy="3273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60968070"/>
      </p:ext>
    </p:extLst>
  </p:cSld>
  <p:clrMapOvr>
    <a:masterClrMapping/>
  </p:clrMapOvr>
  <mc:AlternateContent xmlns:mc="http://schemas.openxmlformats.org/markup-compatibility/2006">
    <mc:Choice xmlns:p14="http://schemas.microsoft.com/office/powerpoint/2010/main" Requires="p14">
      <p:transition spd="slow" p14:dur="2000" advTm="172755"/>
    </mc:Choice>
    <mc:Fallback>
      <p:transition spd="slow" advTm="17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4"/>
                </p:tgtEl>
              </p:cMediaNode>
            </p:audio>
          </p:childTnLst>
        </p:cTn>
      </p:par>
    </p:tnLst>
    <p:bldLst>
      <p:bldP spid="6" grpId="0"/>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Allocating </a:t>
            </a:r>
            <a:r>
              <a:rPr lang="en-CA" dirty="0" err="1" smtClean="0"/>
              <a:t>anarray</a:t>
            </a:r>
            <a:endParaRPr lang="en-CA" dirty="0"/>
          </a:p>
        </p:txBody>
      </p:sp>
      <p:sp>
        <p:nvSpPr>
          <p:cNvPr id="3" name="Content Placeholder 2"/>
          <p:cNvSpPr>
            <a:spLocks noGrp="1"/>
          </p:cNvSpPr>
          <p:nvPr>
            <p:ph idx="1"/>
          </p:nvPr>
        </p:nvSpPr>
        <p:spPr/>
        <p:txBody>
          <a:bodyPr/>
          <a:lstStyle/>
          <a:p>
            <a:r>
              <a:rPr lang="en-CA" dirty="0" smtClean="0"/>
              <a:t>Initialization is potentially expensive, so you can opt out:</a:t>
            </a:r>
            <a:endParaRPr lang="en-CA" dirty="0"/>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main() </a:t>
            </a:r>
            <a:r>
              <a:rPr lang="en-CA" sz="1400" dirty="0" smtClean="0">
                <a:latin typeface="Consolas" panose="020B0609020204030204" pitchFamily="49" charset="0"/>
                <a:cs typeface="Consolas" panose="020B0609020204030204" pitchFamily="49" charset="0"/>
              </a:rPr>
              <a:t>{</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size_t</a:t>
            </a:r>
            <a:r>
              <a:rPr lang="en-US" sz="1400" dirty="0" smtClean="0">
                <a:latin typeface="Consolas" panose="020B0609020204030204" pitchFamily="49" charset="0"/>
                <a:cs typeface="Consolas" panose="020B0609020204030204" pitchFamily="49" charset="0"/>
              </a:rPr>
              <a:t> capacity{100};</a:t>
            </a: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double *array{ new double[capacity]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a:t>
            </a:r>
            <a:r>
              <a:rPr lang="en-US" sz="1400" dirty="0" smtClean="0">
                <a:latin typeface="Consolas" panose="020B0609020204030204" pitchFamily="49" charset="0"/>
                <a:cs typeface="Consolas" panose="020B0609020204030204" pitchFamily="49" charset="0"/>
              </a:rPr>
              <a:t>array[15] </a:t>
            </a:r>
            <a:r>
              <a:rPr lang="en-US" sz="1400" dirty="0">
                <a:latin typeface="Consolas" panose="020B0609020204030204" pitchFamily="49" charset="0"/>
                <a:cs typeface="Consolas" panose="020B0609020204030204" pitchFamily="49" charset="0"/>
              </a:rPr>
              <a:t>&lt;&lt;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for </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size_t</a:t>
            </a:r>
            <a:r>
              <a:rPr lang="en-US" sz="1400" dirty="0">
                <a:latin typeface="Consolas" panose="020B0609020204030204" pitchFamily="49" charset="0"/>
                <a:cs typeface="Consolas" panose="020B0609020204030204" pitchFamily="49" charset="0"/>
              </a:rPr>
              <a:t> k{0}; k &lt; </a:t>
            </a:r>
            <a:r>
              <a:rPr lang="en-US" sz="1400" dirty="0" smtClean="0">
                <a:latin typeface="Consolas" panose="020B0609020204030204" pitchFamily="49" charset="0"/>
                <a:cs typeface="Consolas" panose="020B0609020204030204" pitchFamily="49" charset="0"/>
              </a:rPr>
              <a:t>capacity; </a:t>
            </a:r>
            <a:r>
              <a:rPr lang="en-US" sz="1400" dirty="0">
                <a:latin typeface="Consolas" panose="020B0609020204030204" pitchFamily="49" charset="0"/>
                <a:cs typeface="Consolas" panose="020B0609020204030204" pitchFamily="49" charset="0"/>
              </a:rPr>
              <a:t>++k </a:t>
            </a:r>
            <a:r>
              <a:rPr lang="en-US" sz="1400" dirty="0" smtClean="0">
                <a:latin typeface="Consolas" panose="020B0609020204030204" pitchFamily="49" charset="0"/>
                <a:cs typeface="Consolas" panose="020B0609020204030204" pitchFamily="49" charset="0"/>
              </a:rPr>
              <a:t>) { </a:t>
            </a: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array[k] =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::sin( 0.1*k );</a:t>
            </a: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endParaRPr lang="en-US" sz="1400" dirty="0" smtClean="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array[15]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array[15] = 1.0;</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((array[15] + 0.5)*(array[15] – 0.5))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a:p>
            <a:pPr marL="800100" lvl="2" indent="0">
              <a:buNone/>
            </a:pPr>
            <a:endParaRPr lang="en-CA" sz="1400" dirty="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delete[] array;</a:t>
            </a: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array </a:t>
            </a:r>
            <a:r>
              <a:rPr lang="en-CA" sz="1400" dirty="0" smtClean="0">
                <a:latin typeface="Consolas" panose="020B0609020204030204" pitchFamily="49" charset="0"/>
                <a:cs typeface="Consolas" panose="020B0609020204030204" pitchFamily="49" charset="0"/>
              </a:rPr>
              <a:t>= nullptr;</a:t>
            </a:r>
            <a:endParaRPr lang="en-CA" sz="1400" dirty="0">
              <a:latin typeface="Consolas" panose="020B0609020204030204" pitchFamily="49" charset="0"/>
              <a:cs typeface="Consolas" panose="020B0609020204030204" pitchFamily="49" charset="0"/>
            </a:endParaRPr>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return 0;</a:t>
            </a:r>
          </a:p>
          <a:p>
            <a:pPr marL="800100" lvl="2" indent="0">
              <a:buNone/>
            </a:pP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4" name="Rounded Rectangle 3"/>
          <p:cNvSpPr/>
          <p:nvPr/>
        </p:nvSpPr>
        <p:spPr>
          <a:xfrm>
            <a:off x="3131840" y="2483565"/>
            <a:ext cx="2097563" cy="2693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6156176" y="2708920"/>
            <a:ext cx="2018501" cy="1323439"/>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smtClean="0">
                <a:solidFill>
                  <a:srgbClr val="0070C0"/>
                </a:solidFill>
                <a:latin typeface="Consolas" panose="020B0609020204030204" pitchFamily="49" charset="0"/>
                <a:cs typeface="Consolas" panose="020B0609020204030204" pitchFamily="49" charset="0"/>
              </a:rPr>
              <a:t>   -1.25e-302</a:t>
            </a:r>
          </a:p>
          <a:p>
            <a:r>
              <a:rPr lang="en-US" sz="2000" dirty="0">
                <a:solidFill>
                  <a:srgbClr val="0070C0"/>
                </a:solidFill>
                <a:latin typeface="Consolas" panose="020B0609020204030204" pitchFamily="49" charset="0"/>
                <a:cs typeface="Consolas" panose="020B0609020204030204" pitchFamily="49" charset="0"/>
              </a:rPr>
              <a:t> </a:t>
            </a:r>
            <a:r>
              <a:rPr lang="en-US" sz="2000" dirty="0">
                <a:solidFill>
                  <a:srgbClr val="0070C0"/>
                </a:solidFill>
                <a:latin typeface="Consolas" panose="020B0609020204030204" pitchFamily="49" charset="0"/>
                <a:cs typeface="Consolas" panose="020B0609020204030204" pitchFamily="49" charset="0"/>
              </a:rPr>
              <a:t>  0.997494</a:t>
            </a:r>
            <a:endParaRPr lang="en-CA" sz="2000" dirty="0" smtClean="0">
              <a:solidFill>
                <a:srgbClr val="0070C0"/>
              </a:solidFill>
              <a:latin typeface="Consolas" panose="020B0609020204030204" pitchFamily="49" charset="0"/>
              <a:cs typeface="Consolas" panose="020B0609020204030204" pitchFamily="49" charset="0"/>
            </a:endParaRPr>
          </a:p>
          <a:p>
            <a:r>
              <a:rPr lang="en-US" sz="2000" dirty="0">
                <a:solidFill>
                  <a:srgbClr val="0070C0"/>
                </a:solidFill>
                <a:latin typeface="Consolas" panose="020B0609020204030204" pitchFamily="49" charset="0"/>
                <a:cs typeface="Consolas" panose="020B0609020204030204" pitchFamily="49" charset="0"/>
              </a:rPr>
              <a:t> </a:t>
            </a:r>
            <a:r>
              <a:rPr lang="en-US" sz="2000" dirty="0" smtClean="0">
                <a:solidFill>
                  <a:srgbClr val="0070C0"/>
                </a:solidFill>
                <a:latin typeface="Consolas" panose="020B0609020204030204" pitchFamily="49" charset="0"/>
                <a:cs typeface="Consolas" panose="020B0609020204030204" pitchFamily="49" charset="0"/>
              </a:rPr>
              <a:t>  0.75</a:t>
            </a:r>
            <a:endParaRPr lang="en-CA" sz="2000" dirty="0">
              <a:solidFill>
                <a:srgbClr val="0070C0"/>
              </a:solidFill>
              <a:latin typeface="Consolas" panose="020B0609020204030204" pitchFamily="49" charset="0"/>
              <a:cs typeface="Consolas" panose="020B0609020204030204" pitchFamily="49" charset="0"/>
            </a:endParaRPr>
          </a:p>
        </p:txBody>
      </p:sp>
      <p:sp>
        <p:nvSpPr>
          <p:cNvPr id="8" name="Rounded Rectangle 7"/>
          <p:cNvSpPr/>
          <p:nvPr/>
        </p:nvSpPr>
        <p:spPr>
          <a:xfrm>
            <a:off x="1691680" y="3231638"/>
            <a:ext cx="4536504" cy="8454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691680" y="2736913"/>
            <a:ext cx="3652799" cy="2693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691680" y="4239750"/>
            <a:ext cx="6408712" cy="8454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691680" y="5301208"/>
            <a:ext cx="1656184"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03695534"/>
      </p:ext>
    </p:extLst>
  </p:cSld>
  <p:clrMapOvr>
    <a:masterClrMapping/>
  </p:clrMapOvr>
  <mc:AlternateContent xmlns:mc="http://schemas.openxmlformats.org/markup-compatibility/2006">
    <mc:Choice xmlns:p14="http://schemas.microsoft.com/office/powerpoint/2010/main" Requires="p14">
      <p:transition spd="slow" p14:dur="2000" advTm="197077"/>
    </mc:Choice>
    <mc:Fallback>
      <p:transition spd="slow" advTm="19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3"/>
                </p:tgtEl>
              </p:cMediaNode>
            </p:audio>
          </p:childTnLst>
        </p:cTn>
      </p:par>
    </p:tnLst>
    <p:bldLst>
      <p:bldP spid="4" grpId="0" animBg="1"/>
      <p:bldP spid="4" grpId="1" animBg="1"/>
      <p:bldP spid="6" grpId="0"/>
      <p:bldP spid="8" grpId="0" animBg="1"/>
      <p:bldP spid="8"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Naming conventions</a:t>
            </a:r>
            <a:endParaRPr lang="en-CA" dirty="0"/>
          </a:p>
        </p:txBody>
      </p:sp>
      <p:sp>
        <p:nvSpPr>
          <p:cNvPr id="3" name="Content Placeholder 2"/>
          <p:cNvSpPr>
            <a:spLocks noGrp="1"/>
          </p:cNvSpPr>
          <p:nvPr>
            <p:ph idx="1"/>
          </p:nvPr>
        </p:nvSpPr>
        <p:spPr/>
        <p:txBody>
          <a:bodyPr/>
          <a:lstStyle/>
          <a:p>
            <a:r>
              <a:rPr lang="en-CA" dirty="0" smtClean="0"/>
              <a:t>Naming conventions are useful:</a:t>
            </a:r>
            <a:endParaRPr lang="en-CA" dirty="0" smtClean="0"/>
          </a:p>
          <a:p>
            <a:pPr lvl="1"/>
            <a:r>
              <a:rPr lang="en-CA" dirty="0" smtClean="0"/>
              <a:t>Arrays should </a:t>
            </a:r>
            <a:r>
              <a:rPr lang="en-CA" dirty="0" smtClean="0"/>
              <a:t>be plural or contain a word such as </a:t>
            </a:r>
            <a:r>
              <a:rPr lang="en-CA" dirty="0" smtClean="0">
                <a:latin typeface="Consolas" panose="020B0609020204030204" pitchFamily="49" charset="0"/>
                <a:cs typeface="Consolas" panose="020B0609020204030204" pitchFamily="49" charset="0"/>
              </a:rPr>
              <a:t>array</a:t>
            </a:r>
            <a:r>
              <a:rPr lang="en-CA" dirty="0" smtClean="0"/>
              <a:t> or </a:t>
            </a:r>
            <a:r>
              <a:rPr lang="en-CA" dirty="0" smtClean="0">
                <a:latin typeface="Consolas" panose="020B0609020204030204" pitchFamily="49" charset="0"/>
                <a:cs typeface="Consolas" panose="020B0609020204030204" pitchFamily="49" charset="0"/>
              </a:rPr>
              <a:t>table</a:t>
            </a:r>
          </a:p>
          <a:p>
            <a:pPr marL="457200" lvl="1" indent="0">
              <a:buNone/>
            </a:pPr>
            <a:r>
              <a:rPr lang="en-CA" dirty="0"/>
              <a:t>		</a:t>
            </a:r>
            <a:r>
              <a:rPr lang="en-CA" dirty="0" err="1" smtClean="0">
                <a:latin typeface="Consolas" panose="020B0609020204030204" pitchFamily="49" charset="0"/>
                <a:cs typeface="Consolas" panose="020B0609020204030204" pitchFamily="49" charset="0"/>
              </a:rPr>
              <a:t>control_points</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control_pt_array</a:t>
            </a:r>
            <a:endParaRPr lang="en-CA" dirty="0">
              <a:latin typeface="Consolas" panose="020B0609020204030204" pitchFamily="49" charset="0"/>
              <a:cs typeface="Consolas" panose="020B0609020204030204" pitchFamily="49" charset="0"/>
            </a:endParaRPr>
          </a:p>
          <a:p>
            <a:pPr lvl="1"/>
            <a:endParaRPr lang="en-CA" dirty="0" smtClean="0"/>
          </a:p>
          <a:p>
            <a:pPr lvl="1"/>
            <a:r>
              <a:rPr lang="en-CA" dirty="0" smtClean="0"/>
              <a:t>Another option for dynamically allocated arrays is to prefix the name with an </a:t>
            </a:r>
            <a:r>
              <a:rPr lang="en-CA" dirty="0" smtClean="0">
                <a:latin typeface="Consolas" panose="020B0609020204030204" pitchFamily="49" charset="0"/>
                <a:cs typeface="Consolas" panose="020B0609020204030204" pitchFamily="49" charset="0"/>
              </a:rPr>
              <a:t>a_</a:t>
            </a:r>
            <a:endParaRPr lang="en-CA" dirty="0">
              <a:latin typeface="Consolas" panose="020B0609020204030204" pitchFamily="49" charset="0"/>
              <a:cs typeface="Consolas" panose="020B0609020204030204" pitchFamily="49" charset="0"/>
            </a:endParaRPr>
          </a:p>
          <a:p>
            <a:pPr marL="457200" lvl="1" indent="0" algn="l">
              <a:buNone/>
            </a:pPr>
            <a:r>
              <a:rPr lang="en-CA" sz="1800" dirty="0" smtClean="0"/>
              <a:t>	</a:t>
            </a:r>
            <a:r>
              <a:rPr lang="en-CA" sz="1800" dirty="0"/>
              <a:t>	</a:t>
            </a:r>
            <a:r>
              <a:rPr lang="en-CA" sz="1800" dirty="0" err="1" smtClean="0">
                <a:latin typeface="Consolas" panose="020B0609020204030204" pitchFamily="49" charset="0"/>
                <a:cs typeface="Consolas" panose="020B0609020204030204" pitchFamily="49" charset="0"/>
              </a:rPr>
              <a:t>a_control_point</a:t>
            </a:r>
            <a:endParaRPr lang="en-CA" sz="1800" dirty="0" smtClean="0">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87407148"/>
      </p:ext>
    </p:extLst>
  </p:cSld>
  <p:clrMapOvr>
    <a:masterClrMapping/>
  </p:clrMapOvr>
  <mc:AlternateContent xmlns:mc="http://schemas.openxmlformats.org/markup-compatibility/2006">
    <mc:Choice xmlns:p14="http://schemas.microsoft.com/office/powerpoint/2010/main" Requires="p14">
      <p:transition spd="slow" p14:dur="2000" advTm="55823"/>
    </mc:Choice>
    <mc:Fallback>
      <p:transition spd="slow" advTm="5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Failures in allocation</a:t>
            </a:r>
            <a:endParaRPr lang="en-CA" dirty="0"/>
          </a:p>
        </p:txBody>
      </p:sp>
      <p:sp>
        <p:nvSpPr>
          <p:cNvPr id="3" name="Content Placeholder 2"/>
          <p:cNvSpPr>
            <a:spLocks noGrp="1"/>
          </p:cNvSpPr>
          <p:nvPr>
            <p:ph idx="1"/>
          </p:nvPr>
        </p:nvSpPr>
        <p:spPr/>
        <p:txBody>
          <a:bodyPr/>
          <a:lstStyle/>
          <a:p>
            <a:pPr algn="l"/>
            <a:r>
              <a:rPr lang="en-CA" dirty="0" smtClean="0"/>
              <a:t>Suppose you request more memory than the operating system can allocate—for example, 1 GiB</a:t>
            </a:r>
          </a:p>
          <a:p>
            <a:pPr lvl="1"/>
            <a:r>
              <a:rPr lang="en-CA" dirty="0" smtClean="0"/>
              <a:t>Remember, the memory must be contiguous</a:t>
            </a:r>
          </a:p>
          <a:p>
            <a:pPr lvl="1"/>
            <a:endParaRPr lang="en-CA" dirty="0"/>
          </a:p>
          <a:p>
            <a:r>
              <a:rPr lang="en-CA" dirty="0" smtClean="0"/>
              <a:t>The default behavior is to throw a </a:t>
            </a:r>
            <a:r>
              <a:rPr lang="en-CA" dirty="0" smtClean="0">
                <a:latin typeface="Consolas" panose="020B0609020204030204" pitchFamily="49" charset="0"/>
                <a:cs typeface="Consolas" panose="020B0609020204030204" pitchFamily="49" charset="0"/>
              </a:rPr>
              <a:t>std::</a:t>
            </a:r>
            <a:r>
              <a:rPr lang="en-CA" dirty="0" err="1" smtClean="0">
                <a:latin typeface="Consolas" panose="020B0609020204030204" pitchFamily="49" charset="0"/>
                <a:cs typeface="Consolas" panose="020B0609020204030204" pitchFamily="49" charset="0"/>
              </a:rPr>
              <a:t>bad_alloc</a:t>
            </a:r>
            <a:r>
              <a:rPr lang="en-CA" dirty="0" smtClean="0"/>
              <a:t> </a:t>
            </a:r>
            <a:r>
              <a:rPr lang="en-CA" dirty="0" smtClean="0"/>
              <a:t>exception</a:t>
            </a:r>
            <a:endParaRPr lang="en-CA" dirty="0"/>
          </a:p>
          <a:p>
            <a:pPr lvl="1"/>
            <a:r>
              <a:rPr lang="en-US" dirty="0" smtClean="0"/>
              <a:t>This will terminate the program</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5568259"/>
      </p:ext>
    </p:extLst>
  </p:cSld>
  <p:clrMapOvr>
    <a:masterClrMapping/>
  </p:clrMapOvr>
  <mc:AlternateContent xmlns:mc="http://schemas.openxmlformats.org/markup-compatibility/2006">
    <mc:Choice xmlns:p14="http://schemas.microsoft.com/office/powerpoint/2010/main" Requires="p14">
      <p:transition spd="slow" p14:dur="2000" advTm="51438"/>
    </mc:Choice>
    <mc:Fallback>
      <p:transition spd="slow" advTm="5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Failures in allocation</a:t>
            </a:r>
            <a:endParaRPr lang="en-CA" dirty="0"/>
          </a:p>
        </p:txBody>
      </p:sp>
      <p:sp>
        <p:nvSpPr>
          <p:cNvPr id="3" name="Content Placeholder 2"/>
          <p:cNvSpPr>
            <a:spLocks noGrp="1"/>
          </p:cNvSpPr>
          <p:nvPr>
            <p:ph idx="1"/>
          </p:nvPr>
        </p:nvSpPr>
        <p:spPr/>
        <p:txBody>
          <a:bodyPr/>
          <a:lstStyle/>
          <a:p>
            <a:r>
              <a:rPr lang="en-CA" dirty="0" smtClean="0"/>
              <a:t>Alternatively, it is possible to force </a:t>
            </a:r>
            <a:r>
              <a:rPr lang="en-CA" dirty="0" smtClean="0">
                <a:latin typeface="Consolas" panose="020B0609020204030204" pitchFamily="49" charset="0"/>
                <a:cs typeface="Consolas" panose="020B0609020204030204" pitchFamily="49" charset="0"/>
              </a:rPr>
              <a:t>new</a:t>
            </a:r>
            <a:r>
              <a:rPr lang="en-CA" dirty="0" smtClean="0"/>
              <a:t> to simply return </a:t>
            </a:r>
            <a:r>
              <a:rPr lang="en-CA" dirty="0" smtClean="0">
                <a:latin typeface="Consolas" panose="020B0609020204030204" pitchFamily="49" charset="0"/>
                <a:cs typeface="Consolas" panose="020B0609020204030204" pitchFamily="49" charset="0"/>
              </a:rPr>
              <a:t>nullptr</a:t>
            </a:r>
            <a:r>
              <a:rPr lang="en-CA" dirty="0" smtClean="0"/>
              <a:t> if memory is not available:</a:t>
            </a:r>
          </a:p>
          <a:p>
            <a:pPr marL="800100" lvl="2" indent="0">
              <a:buNone/>
            </a:pPr>
            <a:r>
              <a:rPr lang="en-CA" dirty="0" smtClean="0">
                <a:latin typeface="Consolas" panose="020B0609020204030204" pitchFamily="49" charset="0"/>
                <a:cs typeface="Consolas" panose="020B0609020204030204" pitchFamily="49" charset="0"/>
              </a:rPr>
              <a:t>int *</a:t>
            </a:r>
            <a:r>
              <a:rPr lang="en-CA" dirty="0" err="1" smtClean="0">
                <a:latin typeface="Consolas" panose="020B0609020204030204" pitchFamily="49" charset="0"/>
                <a:cs typeface="Consolas" panose="020B0609020204030204" pitchFamily="49" charset="0"/>
              </a:rPr>
              <a:t>a_data</a:t>
            </a:r>
            <a:r>
              <a:rPr lang="en-CA" dirty="0" smtClean="0">
                <a:latin typeface="Consolas" panose="020B0609020204030204" pitchFamily="49" charset="0"/>
                <a:cs typeface="Consolas" panose="020B0609020204030204" pitchFamily="49" charset="0"/>
              </a:rPr>
              <a:t>{</a:t>
            </a:r>
            <a:r>
              <a:rPr lang="en-CA" b="1" dirty="0" smtClean="0">
                <a:solidFill>
                  <a:srgbClr val="FF0000"/>
                </a:solidFill>
                <a:latin typeface="Consolas" panose="020B0609020204030204" pitchFamily="49" charset="0"/>
                <a:cs typeface="Consolas" panose="020B0609020204030204" pitchFamily="49" charset="0"/>
              </a:rPr>
              <a:t>new(</a:t>
            </a:r>
            <a:r>
              <a:rPr lang="en-CA" b="1" dirty="0" err="1" smtClean="0">
                <a:solidFill>
                  <a:srgbClr val="FF0000"/>
                </a:solidFill>
                <a:latin typeface="Consolas" panose="020B0609020204030204" pitchFamily="49" charset="0"/>
                <a:cs typeface="Consolas" panose="020B0609020204030204" pitchFamily="49" charset="0"/>
              </a:rPr>
              <a:t>nothrow</a:t>
            </a:r>
            <a:r>
              <a:rPr lang="en-CA" b="1" dirty="0" smtClean="0">
                <a:solidFill>
                  <a:srgbClr val="FF0000"/>
                </a:solidFill>
                <a:latin typeface="Consolas" panose="020B0609020204030204" pitchFamily="49" charset="0"/>
                <a:cs typeface="Consolas" panose="020B0609020204030204" pitchFamily="49" charset="0"/>
              </a:rPr>
              <a:t>) int[capacity]</a:t>
            </a:r>
            <a:r>
              <a:rPr lang="en-CA" dirty="0" smtClean="0">
                <a:latin typeface="Consolas" panose="020B0609020204030204" pitchFamily="49" charset="0"/>
                <a:cs typeface="Consolas" panose="020B0609020204030204" pitchFamily="49" charset="0"/>
              </a:rPr>
              <a:t>};</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if ( </a:t>
            </a:r>
            <a:r>
              <a:rPr lang="en-CA" dirty="0" err="1" smtClean="0">
                <a:latin typeface="Consolas" panose="020B0609020204030204" pitchFamily="49" charset="0"/>
                <a:cs typeface="Consolas" panose="020B0609020204030204" pitchFamily="49" charset="0"/>
              </a:rPr>
              <a:t>a_data</a:t>
            </a:r>
            <a:r>
              <a:rPr lang="en-CA" dirty="0" smtClean="0">
                <a:latin typeface="Consolas" panose="020B0609020204030204" pitchFamily="49" charset="0"/>
                <a:cs typeface="Consolas" panose="020B0609020204030204" pitchFamily="49" charset="0"/>
              </a:rPr>
              <a:t> == nullptr )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Do </a:t>
            </a:r>
            <a:r>
              <a:rPr lang="en-CA" dirty="0">
                <a:latin typeface="Consolas" panose="020B0609020204030204" pitchFamily="49" charset="0"/>
                <a:cs typeface="Consolas" panose="020B0609020204030204" pitchFamily="49" charset="0"/>
              </a:rPr>
              <a:t>something in case of an allocation </a:t>
            </a:r>
            <a:r>
              <a:rPr lang="en-CA" dirty="0" smtClean="0">
                <a:latin typeface="Consolas" panose="020B0609020204030204" pitchFamily="49" charset="0"/>
                <a:cs typeface="Consolas" panose="020B0609020204030204" pitchFamily="49" charset="0"/>
              </a:rPr>
              <a:t>failure</a:t>
            </a:r>
          </a:p>
          <a:p>
            <a:pPr marL="800100" lvl="2" indent="0">
              <a:buNone/>
            </a:pP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8064025"/>
      </p:ext>
    </p:extLst>
  </p:cSld>
  <p:clrMapOvr>
    <a:masterClrMapping/>
  </p:clrMapOvr>
  <mc:AlternateContent xmlns:mc="http://schemas.openxmlformats.org/markup-compatibility/2006">
    <mc:Choice xmlns:p14="http://schemas.microsoft.com/office/powerpoint/2010/main" Requires="p14">
      <p:transition spd="slow" p14:dur="2000" advTm="81411"/>
    </mc:Choice>
    <mc:Fallback>
      <p:transition spd="slow" advTm="8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Know </a:t>
            </a:r>
            <a:r>
              <a:rPr lang="en-CA" dirty="0" smtClean="0"/>
              <a:t>that arrays are</a:t>
            </a:r>
          </a:p>
          <a:p>
            <a:pPr lvl="2"/>
            <a:r>
              <a:rPr lang="en-CA" dirty="0" smtClean="0"/>
              <a:t>Allocated using </a:t>
            </a:r>
            <a:r>
              <a:rPr lang="en-CA" dirty="0" smtClean="0">
                <a:latin typeface="Consolas" panose="020B0609020204030204" pitchFamily="49" charset="0"/>
                <a:cs typeface="Consolas" panose="020B0609020204030204" pitchFamily="49" charset="0"/>
              </a:rPr>
              <a:t>new </a:t>
            </a:r>
            <a:r>
              <a:rPr lang="en-CA" i="1" dirty="0" smtClean="0">
                <a:latin typeface="Consolas" panose="020B0609020204030204" pitchFamily="49" charset="0"/>
                <a:cs typeface="Consolas" panose="020B0609020204030204" pitchFamily="49" charset="0"/>
              </a:rPr>
              <a:t>typename</a:t>
            </a:r>
            <a:r>
              <a:rPr lang="en-CA" dirty="0" smtClean="0">
                <a:latin typeface="Consolas" panose="020B0609020204030204" pitchFamily="49" charset="0"/>
                <a:cs typeface="Consolas" panose="020B0609020204030204" pitchFamily="49" charset="0"/>
              </a:rPr>
              <a:t>[</a:t>
            </a:r>
            <a:r>
              <a:rPr lang="en-CA" i="1" dirty="0" smtClean="0">
                <a:latin typeface="Consolas" panose="020B0609020204030204" pitchFamily="49" charset="0"/>
                <a:cs typeface="Consolas" panose="020B0609020204030204" pitchFamily="49" charset="0"/>
              </a:rPr>
              <a:t>capacity</a:t>
            </a:r>
            <a:r>
              <a:rPr lang="en-CA" dirty="0" smtClean="0">
                <a:latin typeface="Consolas" panose="020B0609020204030204" pitchFamily="49" charset="0"/>
                <a:cs typeface="Consolas" panose="020B0609020204030204" pitchFamily="49" charset="0"/>
              </a:rPr>
              <a:t>]</a:t>
            </a:r>
          </a:p>
          <a:p>
            <a:pPr lvl="2"/>
            <a:r>
              <a:rPr lang="en-CA" dirty="0" smtClean="0"/>
              <a:t>Deallocated using </a:t>
            </a:r>
            <a:r>
              <a:rPr lang="en-CA" dirty="0" smtClean="0">
                <a:latin typeface="Consolas" panose="020B0609020204030204" pitchFamily="49" charset="0"/>
                <a:cs typeface="Consolas" panose="020B0609020204030204" pitchFamily="49" charset="0"/>
              </a:rPr>
              <a:t>delete[]</a:t>
            </a:r>
          </a:p>
          <a:p>
            <a:pPr lvl="1"/>
            <a:r>
              <a:rPr lang="en-CA" dirty="0" smtClean="0"/>
              <a:t>Are aware that dynamically </a:t>
            </a:r>
            <a:r>
              <a:rPr lang="en-CA" dirty="0" smtClean="0"/>
              <a:t>allocated arrays can be initialized like local </a:t>
            </a:r>
            <a:r>
              <a:rPr lang="en-CA" dirty="0" smtClean="0"/>
              <a:t>arrays, </a:t>
            </a:r>
            <a:r>
              <a:rPr lang="en-US" dirty="0" smtClean="0"/>
              <a:t>or they can be uninitialized</a:t>
            </a:r>
            <a:endParaRPr lang="en-CA" dirty="0" smtClean="0"/>
          </a:p>
          <a:p>
            <a:pPr lvl="1"/>
            <a:r>
              <a:rPr lang="en-CA" dirty="0" smtClean="0"/>
              <a:t>Know that e</a:t>
            </a:r>
            <a:r>
              <a:rPr lang="en-CA" dirty="0" smtClean="0"/>
              <a:t>xceptions are be </a:t>
            </a:r>
            <a:r>
              <a:rPr lang="en-CA" dirty="0" smtClean="0"/>
              <a:t>thrown if there is a failure in allocation</a:t>
            </a:r>
          </a:p>
          <a:p>
            <a:pPr lvl="2"/>
            <a:r>
              <a:rPr lang="en-CA" dirty="0" smtClean="0"/>
              <a:t>This can be overloaded to return </a:t>
            </a:r>
            <a:r>
              <a:rPr lang="en-CA" dirty="0" smtClean="0">
                <a:latin typeface="Consolas" panose="020B0609020204030204" pitchFamily="49" charset="0"/>
                <a:cs typeface="Consolas" panose="020B0609020204030204" pitchFamily="49" charset="0"/>
              </a:rPr>
              <a:t>nullptr</a:t>
            </a:r>
          </a:p>
          <a:p>
            <a:pPr lvl="1"/>
            <a:endParaRPr lang="en-CA"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5240"/>
    </mc:Choice>
    <mc:Fallback>
      <p:transition spd="slow" advTm="4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26.2|2.8|3|9.4|30.8|40.9|3.6"/>
</p:tagLst>
</file>

<file path=ppt/tags/tag2.xml><?xml version="1.0" encoding="utf-8"?>
<p:tagLst xmlns:a="http://schemas.openxmlformats.org/drawingml/2006/main" xmlns:r="http://schemas.openxmlformats.org/officeDocument/2006/relationships" xmlns:p="http://schemas.openxmlformats.org/presentationml/2006/main">
  <p:tag name="TIMING" val="|11.5|48.2|9.8|8.4|5.3|11.3|50.2|2.4"/>
</p:tagLst>
</file>

<file path=ppt/tags/tag3.xml><?xml version="1.0" encoding="utf-8"?>
<p:tagLst xmlns:a="http://schemas.openxmlformats.org/drawingml/2006/main" xmlns:r="http://schemas.openxmlformats.org/officeDocument/2006/relationships" xmlns:p="http://schemas.openxmlformats.org/presentationml/2006/main">
  <p:tag name="TIMING" val="|10.5|37.3|21.9|26.3|35.8|29.7|2.4"/>
</p:tagLst>
</file>

<file path=ppt/tags/tag4.xml><?xml version="1.0" encoding="utf-8"?>
<p:tagLst xmlns:a="http://schemas.openxmlformats.org/drawingml/2006/main" xmlns:r="http://schemas.openxmlformats.org/officeDocument/2006/relationships" xmlns:p="http://schemas.openxmlformats.org/presentationml/2006/main">
  <p:tag name="TIMING" val="|25.3|14"/>
</p:tagLst>
</file>

<file path=ppt/tags/tag5.xml><?xml version="1.0" encoding="utf-8"?>
<p:tagLst xmlns:a="http://schemas.openxmlformats.org/drawingml/2006/main" xmlns:r="http://schemas.openxmlformats.org/officeDocument/2006/relationships" xmlns:p="http://schemas.openxmlformats.org/presentationml/2006/main">
  <p:tag name="TIMING" val="|24.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78136</TotalTime>
  <Words>706</Words>
  <Application>Microsoft Office PowerPoint</Application>
  <PresentationFormat>On-screen Show (4:3)</PresentationFormat>
  <Paragraphs>106</Paragraphs>
  <Slides>12</Slides>
  <Notes>0</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Custom Design</vt:lpstr>
      <vt:lpstr>Dynamic allocation of arrays</vt:lpstr>
      <vt:lpstr>Outline</vt:lpstr>
      <vt:lpstr>Allocating instances of a type</vt:lpstr>
      <vt:lpstr>Allocating an array</vt:lpstr>
      <vt:lpstr>Allocating anarray</vt:lpstr>
      <vt:lpstr>Naming conventions</vt:lpstr>
      <vt:lpstr>Failures in allocation</vt:lpstr>
      <vt:lpstr>Failures in allocation</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1345</cp:revision>
  <dcterms:created xsi:type="dcterms:W3CDTF">2009-09-11T23:00:44Z</dcterms:created>
  <dcterms:modified xsi:type="dcterms:W3CDTF">2020-10-01T22:28:06Z</dcterms:modified>
</cp:coreProperties>
</file>